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03" r:id="rId2"/>
    <p:sldId id="307" r:id="rId3"/>
    <p:sldId id="351" r:id="rId4"/>
    <p:sldId id="355" r:id="rId5"/>
    <p:sldId id="360" r:id="rId6"/>
    <p:sldId id="352" r:id="rId7"/>
    <p:sldId id="353" r:id="rId8"/>
    <p:sldId id="354" r:id="rId9"/>
    <p:sldId id="356" r:id="rId10"/>
    <p:sldId id="357" r:id="rId11"/>
    <p:sldId id="359" r:id="rId12"/>
    <p:sldId id="361" r:id="rId13"/>
    <p:sldId id="315" r:id="rId14"/>
    <p:sldId id="309" r:id="rId15"/>
    <p:sldId id="324" r:id="rId16"/>
    <p:sldId id="321" r:id="rId17"/>
    <p:sldId id="289" r:id="rId18"/>
    <p:sldId id="302" r:id="rId19"/>
    <p:sldId id="297" r:id="rId20"/>
    <p:sldId id="293" r:id="rId21"/>
    <p:sldId id="31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  <p:embeddedFont>
      <p:font typeface="Fira Code" pitchFamily="1" charset="0"/>
      <p:regular r:id="rId31"/>
      <p:bold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1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drawbacks of these methods:</a:t>
            </a:r>
            <a:br>
              <a:rPr lang="en-US" dirty="0"/>
            </a:br>
            <a:r>
              <a:rPr lang="en-US" dirty="0" err="1"/>
              <a:t>pMSE</a:t>
            </a:r>
            <a:r>
              <a:rPr lang="en-US" dirty="0"/>
              <a:t> – very useful in practice, but how to specify a good model, especially when the dimensionality of the data increases?</a:t>
            </a:r>
          </a:p>
          <a:p>
            <a:r>
              <a:rPr lang="en-US" dirty="0"/>
              <a:t>KL divergence – theoretically very elegant, but hard to use/calculate in practice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75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some transformations, it’s possible to model the density ratio as a least squares problem.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69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414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072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836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266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04/09/2023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3BA-DA20-4C5A-9F19-97D9306C5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49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Assessing the utility of synthetic data: A density ratio perspective</a:t>
            </a:r>
            <a:endParaRPr lang="en-GB" sz="1600" kern="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40EF-455F-868F-2418-85FBEA1DB2EF}"/>
              </a:ext>
            </a:extLst>
          </p:cNvPr>
          <p:cNvSpPr txBox="1"/>
          <p:nvPr/>
        </p:nvSpPr>
        <p:spPr>
          <a:xfrm>
            <a:off x="2456155" y="5139263"/>
            <a:ext cx="7279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Thom Benjamin Volker, Peter-Paul de Wolf &amp; Erik-Jan van Kesteren</a:t>
            </a: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UNECE Expert Meeting on Statistical 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Data </a:t>
            </a:r>
            <a:r>
              <a:rPr lang="nl-NL" dirty="0" err="1">
                <a:solidFill>
                  <a:schemeClr val="bg1"/>
                </a:solidFill>
                <a:latin typeface="Fira Sans" panose="020B0803050000020004" pitchFamily="34" charset="0"/>
                <a:ea typeface="Fira Code" pitchFamily="1" charset="0"/>
                <a:cs typeface="Fira Code" pitchFamily="1" charset="0"/>
              </a:rPr>
              <a:t>Confidentiality</a:t>
            </a:r>
            <a:endParaRPr lang="en-US" dirty="0">
              <a:solidFill>
                <a:schemeClr val="bg1"/>
              </a:solidFill>
              <a:latin typeface="Fira Sans" panose="020B0803050000020004" pitchFamily="34" charset="0"/>
              <a:ea typeface="Fira Code" pitchFamily="1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Assessing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Assessing utility through density ratio estimation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Estimate the density ratio using a kernel model</a:t>
            </a:r>
          </a:p>
          <a:p>
            <a:pPr lvl="1">
              <a:lnSpc>
                <a:spcPct val="100000"/>
              </a:lnSpc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Unconstrained least-squares importance fitting (</a:t>
            </a:r>
            <a:r>
              <a:rPr lang="en-GB" sz="2000" b="1" dirty="0" err="1">
                <a:solidFill>
                  <a:srgbClr val="404040"/>
                </a:solidFill>
                <a:latin typeface="Fira Sans" pitchFamily="34"/>
              </a:rPr>
              <a:t>uLSIF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; Kanamori et al., 2009)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Compute a test statistic for each synthetic data set that captures the discrepancy between the observed and synthetic data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Compare the test statistics of the different synthetic data 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All implemented in the </a:t>
            </a:r>
            <a:r>
              <a:rPr lang="en-GB" sz="24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</a:t>
            </a:r>
            <a:r>
              <a:rPr lang="en-GB" sz="2400" b="1" dirty="0">
                <a:solidFill>
                  <a:srgbClr val="404040"/>
                </a:solidFill>
                <a:latin typeface="Fira Sans" panose="020B0503050000020004" pitchFamily="34" charset="0"/>
                <a:ea typeface="Fira Code" pitchFamily="1" charset="0"/>
                <a:cs typeface="Fira Code" pitchFamily="1" charset="0"/>
              </a:rPr>
              <a:t>-package </a:t>
            </a:r>
            <a:r>
              <a:rPr lang="en-GB" sz="2400" b="1" dirty="0" err="1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densityratio</a:t>
            </a: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1658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0E3BA-1D05-9296-C15D-1F6A21DE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52"/>
            <a:ext cx="12192000" cy="60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way forward…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753722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Density ratio estimation provides: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An intuitive framework for the evaluation of synthetic data;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Cross-validation for automatic hyperparameter selection;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Readily available extensions to high dimensional settings;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Utility scores for individual data points</a:t>
            </a:r>
          </a:p>
          <a:p>
            <a:pPr marL="0" indent="0">
              <a:buNone/>
            </a:pPr>
            <a:endParaRPr lang="en-GB" sz="2400" dirty="0">
              <a:solidFill>
                <a:srgbClr val="FFFFFF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But requires research into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How to deal with categorical data;</a:t>
            </a:r>
          </a:p>
          <a:p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How to make best use of side products (e.g., individual utility scores)</a:t>
            </a:r>
          </a:p>
        </p:txBody>
      </p:sp>
    </p:spTree>
    <p:extLst>
      <p:ext uri="{BB962C8B-B14F-4D97-AF65-F5344CB8AC3E}">
        <p14:creationId xmlns:p14="http://schemas.microsoft.com/office/powerpoint/2010/main" val="189633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295333-0EEC-4316-B991-D2D115842F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451018"/>
            <a:ext cx="10515600" cy="6041852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Utility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and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 privacy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are opposites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9">
            <a:extLst>
              <a:ext uri="{FF2B5EF4-FFF2-40B4-BE49-F238E27FC236}">
                <a16:creationId xmlns:a16="http://schemas.microsoft.com/office/drawing/2014/main" id="{AB060A45-15D5-459A-9582-E10D8CC74603}"/>
              </a:ext>
            </a:extLst>
          </p:cNvPr>
          <p:cNvCxnSpPr/>
          <p:nvPr/>
        </p:nvCxnSpPr>
        <p:spPr>
          <a:xfrm>
            <a:off x="1011198" y="3830595"/>
            <a:ext cx="10219033" cy="0"/>
          </a:xfrm>
          <a:prstGeom prst="straightConnector1">
            <a:avLst/>
          </a:prstGeom>
          <a:noFill/>
          <a:ln w="76196" cap="flat">
            <a:solidFill>
              <a:srgbClr val="006388"/>
            </a:solidFill>
            <a:prstDash val="solid"/>
            <a:miter/>
            <a:headEnd type="arrow"/>
            <a:tailEnd type="arrow"/>
          </a:ln>
        </p:spPr>
      </p:cxnSp>
      <p:sp>
        <p:nvSpPr>
          <p:cNvPr id="3" name="TextBox 13">
            <a:extLst>
              <a:ext uri="{FF2B5EF4-FFF2-40B4-BE49-F238E27FC236}">
                <a16:creationId xmlns:a16="http://schemas.microsoft.com/office/drawing/2014/main" id="{D15001E1-0A04-4966-8829-5C7DC1881FC9}"/>
              </a:ext>
            </a:extLst>
          </p:cNvPr>
          <p:cNvSpPr txBox="1"/>
          <p:nvPr/>
        </p:nvSpPr>
        <p:spPr>
          <a:xfrm>
            <a:off x="741404" y="4009762"/>
            <a:ext cx="1878223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 dirty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Utility</a:t>
            </a: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800" b="1" i="0" u="none" strike="noStrike" kern="1200" cap="none" spc="0" baseline="0" dirty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281734EA-7648-424D-8ABB-FC1E663F566F}"/>
              </a:ext>
            </a:extLst>
          </p:cNvPr>
          <p:cNvSpPr txBox="1"/>
          <p:nvPr/>
        </p:nvSpPr>
        <p:spPr>
          <a:xfrm>
            <a:off x="9572368" y="4009762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Privacy</a:t>
            </a:r>
            <a:endParaRPr lang="en-NL" sz="2800" b="1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/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lvl="0" algn="ctr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How flexible does my data-generating model </a:t>
                </a:r>
                <a14:m>
                  <m:oMath xmlns:m="http://schemas.openxmlformats.org/officeDocument/2006/math">
                    <m:r>
                      <a:rPr lang="en-NL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r>
                          <a:rPr lang="en-NL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sz="2800" b="1" i="0" u="none" strike="noStrike" kern="1200" cap="none" spc="0" baseline="0" dirty="0">
                    <a:solidFill>
                      <a:srgbClr val="404040"/>
                    </a:solidFill>
                    <a:uFillTx/>
                    <a:latin typeface="Fira Sans" pitchFamily="34"/>
                    <a:ea typeface="Fira Sans" pitchFamily="34"/>
                  </a:rPr>
                  <a:t> need to be?</a:t>
                </a:r>
                <a:endParaRPr lang="en-NL" sz="2800" b="1" i="0" u="none" strike="noStrike" kern="1200" cap="none" spc="0" baseline="0" dirty="0">
                  <a:solidFill>
                    <a:srgbClr val="404040"/>
                  </a:solidFill>
                  <a:uFillTx/>
                  <a:latin typeface="Fira Sans" pitchFamily="34"/>
                  <a:ea typeface="Fira Sans" pitchFamily="34"/>
                </a:endParaRPr>
              </a:p>
            </p:txBody>
          </p:sp>
        </mc:Choice>
        <mc:Fallback xmlns="">
          <p:sp>
            <p:nvSpPr>
              <p:cNvPr id="5" name="TextBox 15">
                <a:extLst>
                  <a:ext uri="{FF2B5EF4-FFF2-40B4-BE49-F238E27FC236}">
                    <a16:creationId xmlns:a16="http://schemas.microsoft.com/office/drawing/2014/main" id="{018A5822-93DE-4180-847B-BB7F99F0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69" y="640491"/>
                <a:ext cx="5717057" cy="1384995"/>
              </a:xfrm>
              <a:prstGeom prst="rect">
                <a:avLst/>
              </a:prstGeom>
              <a:blipFill>
                <a:blip r:embed="rId2"/>
                <a:stretch>
                  <a:fillRect l="-746" t="-4405" r="-2452" b="-114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DD2580CB-279A-4A57-ABA5-E4E2DAD8B506}"/>
              </a:ext>
            </a:extLst>
          </p:cNvPr>
          <p:cNvSpPr txBox="1"/>
          <p:nvPr/>
        </p:nvSpPr>
        <p:spPr>
          <a:xfrm>
            <a:off x="741404" y="3074770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89B30EB-203B-49C6-8E34-31C81EB1D416}"/>
              </a:ext>
            </a:extLst>
          </p:cNvPr>
          <p:cNvSpPr txBox="1"/>
          <p:nvPr/>
        </p:nvSpPr>
        <p:spPr>
          <a:xfrm>
            <a:off x="9572368" y="3027404"/>
            <a:ext cx="187822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inflexible</a:t>
            </a:r>
            <a:endParaRPr lang="en-NL" sz="2800" b="0" i="1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data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676135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Intuitively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different are the synthetic </a:t>
            </a:r>
            <a:br>
              <a:rPr lang="en-GB" sz="2400" b="1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data from the observed data?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Is the synthetic data (almost) as </a:t>
            </a:r>
            <a:br>
              <a:rPr lang="en-GB" sz="2400" b="1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useful as the observed data?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Practically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Can we tell the observed and synthetic data apart?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Can we obtain inferences from the synthetic data that are similar to inferences from the observed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A0456-E594-EEDC-743E-1D61CBB4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7"/>
            <a:ext cx="4543433" cy="3028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Utility is hard to measure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The utility of synthetic data depends on what it’s used for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can we know what the synthetic data will be used for?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i="1" u="sng" dirty="0">
                <a:solidFill>
                  <a:schemeClr val="bg1">
                    <a:lumMod val="75000"/>
                  </a:schemeClr>
                </a:solidFill>
                <a:latin typeface="Fira Sans" pitchFamily="34"/>
              </a:rPr>
              <a:t>We can’t…</a:t>
            </a:r>
            <a:endParaRPr lang="en-GB" sz="2400" b="1" dirty="0">
              <a:solidFill>
                <a:schemeClr val="bg1">
                  <a:lumMod val="75000"/>
                </a:schemeClr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We need good measures for general utility (distributional similarity)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If the observed and synthetic data have indistinguishable distributions, they should allow for similar inferences.</a:t>
            </a:r>
          </a:p>
        </p:txBody>
      </p:sp>
    </p:spTree>
    <p:extLst>
      <p:ext uri="{BB962C8B-B14F-4D97-AF65-F5344CB8AC3E}">
        <p14:creationId xmlns:p14="http://schemas.microsoft.com/office/powerpoint/2010/main" val="357624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Existing general utility measures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i="1" dirty="0" err="1">
                <a:solidFill>
                  <a:srgbClr val="404040"/>
                </a:solidFill>
                <a:latin typeface="Fira Sans" pitchFamily="34"/>
              </a:rPr>
              <a:t>pMSE</a:t>
            </a:r>
            <a:endParaRPr lang="en-GB" sz="2400" b="1" i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Practical, easy to use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Not straightforward to specify the propensity score model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Increasingly difficult to use when the dimensionality of the data increases relative to the sample size</a:t>
            </a:r>
          </a:p>
          <a:p>
            <a:pPr>
              <a:lnSpc>
                <a:spcPct val="100000"/>
              </a:lnSpc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i="1" dirty="0" err="1">
                <a:solidFill>
                  <a:srgbClr val="404040"/>
                </a:solidFill>
                <a:latin typeface="Fira Sans" pitchFamily="34"/>
              </a:rPr>
              <a:t>Kullback-Leibler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 divergence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Theoretically very elegant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Often infeasible to estimate in practice</a:t>
            </a:r>
          </a:p>
        </p:txBody>
      </p:sp>
    </p:spTree>
    <p:extLst>
      <p:ext uri="{BB962C8B-B14F-4D97-AF65-F5344CB8AC3E}">
        <p14:creationId xmlns:p14="http://schemas.microsoft.com/office/powerpoint/2010/main" val="7274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70690"/>
            <a:ext cx="10515600" cy="1325559"/>
          </a:xfrm>
        </p:spPr>
        <p:txBody>
          <a:bodyPr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Utility as a density ratio</a:t>
            </a:r>
            <a:endParaRPr lang="en-GB" kern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C1A36-78DB-CF24-BD90-D871E7790B72}"/>
                  </a:ext>
                </a:extLst>
              </p:cNvPr>
              <p:cNvSpPr txBox="1"/>
              <p:nvPr/>
            </p:nvSpPr>
            <p:spPr>
              <a:xfrm>
                <a:off x="4080640" y="2664367"/>
                <a:ext cx="4030719" cy="152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4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AC1A36-78DB-CF24-BD90-D871E779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640" y="2664367"/>
                <a:ext cx="4030719" cy="1529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14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Evaluating utility: density ratios</a:t>
            </a:r>
            <a:endParaRPr lang="en-GB" sz="1800" kern="0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A17E6651-06E3-EE08-ADC3-9BBEE96F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5246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estimate a density ratio?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NOT: Estimate separate densities and take their ratio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BUT: Estimate the density ratio directly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Many methods exist: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Kernel-based (highly flexible, non-parametric)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Classification-based (</a:t>
            </a:r>
            <a:r>
              <a:rPr lang="en-GB" sz="2400" b="1" i="1" dirty="0" err="1">
                <a:solidFill>
                  <a:srgbClr val="404040"/>
                </a:solidFill>
                <a:latin typeface="Fira Sans" pitchFamily="34"/>
              </a:rPr>
              <a:t>pMSE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-like)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Different loss functions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Density ratio estimation is not a method, it’s a framework!</a:t>
            </a:r>
          </a:p>
        </p:txBody>
      </p:sp>
    </p:spTree>
    <p:extLst>
      <p:ext uri="{BB962C8B-B14F-4D97-AF65-F5344CB8AC3E}">
        <p14:creationId xmlns:p14="http://schemas.microsoft.com/office/powerpoint/2010/main" val="323850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Example: Density ratios for utility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Data – U.S. Current Population Survey (</a:t>
            </a:r>
            <a:r>
              <a:rPr lang="en-GB" sz="2400" b="1" i="1" dirty="0">
                <a:solidFill>
                  <a:srgbClr val="404040"/>
                </a:solidFill>
                <a:latin typeface="Fira Sans" pitchFamily="34"/>
              </a:rPr>
              <a:t>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= 5000)*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Four continuous variables (age, income, social security payments, household income)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Four categorical variables (sex, race, marital status, educational attainment)</a:t>
            </a:r>
          </a:p>
          <a:p>
            <a:pPr>
              <a:lnSpc>
                <a:spcPct val="100000"/>
              </a:lnSpc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Synthesis strategies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Linear models; transformations; semi-continuous + transformations; smoothed CART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Logistic / multinomial regression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D70C1-C3B3-7593-E114-F94F142F7BB3}"/>
              </a:ext>
            </a:extLst>
          </p:cNvPr>
          <p:cNvSpPr txBox="1"/>
          <p:nvPr/>
        </p:nvSpPr>
        <p:spPr>
          <a:xfrm>
            <a:off x="838202" y="6550223"/>
            <a:ext cx="710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* Our gratitude goes out to Jörg Drechsler for his willingness to share the data and synthesis script</a:t>
            </a:r>
            <a:endParaRPr lang="nl-NL" sz="1200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E1D-96D7-4881-A4F5-D237E499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2" y="365129"/>
            <a:ext cx="11048997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48A5-117A-439B-90BC-33E7A876C2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BDD4F-D937-12E9-F863-CB6795A0E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42" y="0"/>
            <a:ext cx="930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3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Widescreen</PresentationFormat>
  <Paragraphs>120</Paragraphs>
  <Slides>21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Fira Sans</vt:lpstr>
      <vt:lpstr>Fira Code</vt:lpstr>
      <vt:lpstr>Cambria Math</vt:lpstr>
      <vt:lpstr>Calibri Light</vt:lpstr>
      <vt:lpstr>Arial</vt:lpstr>
      <vt:lpstr>Office Theme</vt:lpstr>
      <vt:lpstr>Assessing the utility of synthetic data: A density ratio perspective</vt:lpstr>
      <vt:lpstr>Synthetic data utility</vt:lpstr>
      <vt:lpstr>Utility is hard to measure</vt:lpstr>
      <vt:lpstr>Existing general utility measures</vt:lpstr>
      <vt:lpstr>Utility as a density ratio</vt:lpstr>
      <vt:lpstr>Evaluating utility: density ratios</vt:lpstr>
      <vt:lpstr>How to estimate a density ratio?</vt:lpstr>
      <vt:lpstr>Example: Density ratios for utility</vt:lpstr>
      <vt:lpstr>PowerPoint Presentation</vt:lpstr>
      <vt:lpstr>Assessing utility</vt:lpstr>
      <vt:lpstr>PowerPoint Presentation</vt:lpstr>
      <vt:lpstr>The way forward…</vt:lpstr>
      <vt:lpstr>PowerPoint Presentation</vt:lpstr>
      <vt:lpstr>PowerPoint Presentation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Volker, T.B. (Thom)</cp:lastModifiedBy>
  <cp:revision>72</cp:revision>
  <dcterms:created xsi:type="dcterms:W3CDTF">2020-09-17T14:27:00Z</dcterms:created>
  <dcterms:modified xsi:type="dcterms:W3CDTF">2023-09-04T20:31:49Z</dcterms:modified>
</cp:coreProperties>
</file>